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6" r:id="rId5"/>
    <p:sldId id="260" r:id="rId6"/>
    <p:sldId id="271" r:id="rId7"/>
    <p:sldId id="301" r:id="rId8"/>
    <p:sldId id="273" r:id="rId9"/>
    <p:sldId id="274" r:id="rId10"/>
    <p:sldId id="272" r:id="rId11"/>
    <p:sldId id="278" r:id="rId12"/>
    <p:sldId id="295" r:id="rId13"/>
    <p:sldId id="270" r:id="rId14"/>
    <p:sldId id="299" r:id="rId15"/>
    <p:sldId id="283" r:id="rId16"/>
    <p:sldId id="292" r:id="rId17"/>
    <p:sldId id="293" r:id="rId18"/>
    <p:sldId id="294" r:id="rId19"/>
    <p:sldId id="296" r:id="rId20"/>
    <p:sldId id="297" r:id="rId21"/>
    <p:sldId id="300" r:id="rId22"/>
    <p:sldId id="288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4"/>
    <p:restoredTop sz="96053"/>
  </p:normalViewPr>
  <p:slideViewPr>
    <p:cSldViewPr snapToGrid="0">
      <p:cViewPr varScale="1">
        <p:scale>
          <a:sx n="111" d="100"/>
          <a:sy n="111" d="100"/>
        </p:scale>
        <p:origin x="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Giovanni Pereira de Meneses" userId="S::37023826@sempreunijuazeiro.com.br::bfdb8b5b-5fa0-4cbe-92fb-ea6b7c06f5dd" providerId="AD" clId="Web-{AEE3BF88-EC8A-71C8-543D-940C7BDD1D34}"/>
    <pc:docChg chg="modSld">
      <pc:chgData name="Francisco Giovanni Pereira de Meneses" userId="S::37023826@sempreunijuazeiro.com.br::bfdb8b5b-5fa0-4cbe-92fb-ea6b7c06f5dd" providerId="AD" clId="Web-{AEE3BF88-EC8A-71C8-543D-940C7BDD1D34}" dt="2025-02-27T13:44:11.891" v="5" actId="1076"/>
      <pc:docMkLst>
        <pc:docMk/>
      </pc:docMkLst>
      <pc:sldChg chg="modSp">
        <pc:chgData name="Francisco Giovanni Pereira de Meneses" userId="S::37023826@sempreunijuazeiro.com.br::bfdb8b5b-5fa0-4cbe-92fb-ea6b7c06f5dd" providerId="AD" clId="Web-{AEE3BF88-EC8A-71C8-543D-940C7BDD1D34}" dt="2025-02-27T13:44:11.891" v="5" actId="1076"/>
        <pc:sldMkLst>
          <pc:docMk/>
          <pc:sldMk cId="3922325965" sldId="301"/>
        </pc:sldMkLst>
        <pc:spChg chg="mod">
          <ac:chgData name="Francisco Giovanni Pereira de Meneses" userId="S::37023826@sempreunijuazeiro.com.br::bfdb8b5b-5fa0-4cbe-92fb-ea6b7c06f5dd" providerId="AD" clId="Web-{AEE3BF88-EC8A-71C8-543D-940C7BDD1D34}" dt="2025-02-27T13:44:03.141" v="2" actId="1076"/>
          <ac:spMkLst>
            <pc:docMk/>
            <pc:sldMk cId="3922325965" sldId="301"/>
            <ac:spMk id="10" creationId="{00000000-0000-0000-0000-000000000000}"/>
          </ac:spMkLst>
        </pc:spChg>
        <pc:picChg chg="mod">
          <ac:chgData name="Francisco Giovanni Pereira de Meneses" userId="S::37023826@sempreunijuazeiro.com.br::bfdb8b5b-5fa0-4cbe-92fb-ea6b7c06f5dd" providerId="AD" clId="Web-{AEE3BF88-EC8A-71C8-543D-940C7BDD1D34}" dt="2025-02-27T13:44:11.891" v="5" actId="1076"/>
          <ac:picMkLst>
            <pc:docMk/>
            <pc:sldMk cId="3922325965" sldId="301"/>
            <ac:picMk id="7" creationId="{CD8962C3-441F-DD7B-8343-702CE3E5B3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58160-9CD3-70EB-4F9B-5CB99BCEA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534B48-85CA-C268-A798-5E739A144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62BA6F-F06A-B3AD-5E0D-202EE824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D45AE64-8BAE-8BF0-AEAD-AF2E781C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F3B2C92-8ECE-A51A-9963-340A8BB0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117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6B8BB-610A-0E45-C21A-7471EE2A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0F0C02E-E97E-8E81-BBE2-BEF67C52D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34D0073-86F3-3523-63E1-2EC6B700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7994379-8649-D0F6-B8FB-268FA841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C4D5434-FE2B-89EF-9B41-2BE6731D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188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3FB027-2D1B-B19B-2018-52700AA57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27EB9C2-86DF-AEB0-C02A-EA6B8A373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3019824-5B39-DA7C-FB49-C26547D2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5031111-6FB8-42A5-CCE0-6835AE50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867D4BC-C052-D418-8F4D-ABD34F05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90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FCC3E-B052-D2B2-1F6E-799120A8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720B39F-3DEE-4E4C-C331-895A3661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D59A6AB-3651-F0DE-D10B-533A34F9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46C4A7B-CB56-6BF0-1BC1-50E48D9C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BEC187E-EE6A-A543-4ED8-F3F05322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559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CFDB3-0C2A-34C1-D764-C302A6F0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375B44D-11EC-D966-69D3-C56C9A3C5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BD576E0-782F-4CF2-2B86-196AAF03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2842F6-EBCA-168C-4726-DE86DEA9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7042F3E-46E7-182A-323F-45808BC9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147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33DAB-61E3-8003-1225-1752BDE4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36D32CD-6D3B-0782-2FD3-2F7469A07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8A77958-A518-8E3A-8CC8-AED982910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7492C4-5453-3E1C-E041-67369E40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BE7FF61-7EEC-3F4E-C181-C1AF8A58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25C0BD1-44A2-5ADC-6F08-22AF5F4E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084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4CE50-465B-E688-6118-C66E9F24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271D68D-0850-DCD2-9AD0-B00D11B01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459DDC1-8A91-7349-FF13-99BB55A03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B60B1A-1B83-BF3F-5557-956C769CA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6766028-904A-1DD2-7F8F-48C10B2DE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28DABD0-B960-7A5E-BDD9-01366EF2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6E1B2D7-2F6E-868C-65F6-3C25736F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21AB287F-FBBE-9F66-8C7C-E84305DC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166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1AB26-6773-0757-7EAB-ED33B775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2D33C0-3919-F5BC-0B50-8B6C9031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CD6FBD6-9EE9-D983-6F17-4DC6A8DB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E2F429B-9F32-C193-C301-5ED754CB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0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BBFB83A-08EB-C9D6-8578-FFC267B9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899C84D-DB12-7999-5277-98F3D31A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05684C6-7C30-C42A-55AE-312E37E4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592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78FB-561E-3DE7-661E-47E0AC8AF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369598-8FE7-A68E-1D45-9B4F2398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2069840-5C42-D53F-9A52-8B44595FF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A282F3A-CE9C-ACD5-EBFE-0684A563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366A8CE-520E-AE55-0A9E-C88E1101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2E7CE83-2FF2-23E0-01B1-1250A199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098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13D69-3CCD-AFFA-7F33-BAC1AE80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A007649-1907-AD9B-E72E-E29DEFA9A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2383D6C-4677-9131-0163-0F7A73AFB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01AACE8-336D-A103-2C3D-0498D21E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A8BAAE8-60E7-AF75-5AB6-0F0ECF47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AE26008-091D-51F1-6E74-40D93522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14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9D97BEA-6448-2E5A-C40A-169ACC7F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B0D73A5-535E-321A-6851-98E7977B3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99755FA-901C-7C75-14B4-4A10A7EEF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1EA42-07E3-9D47-875D-F4970F716760}" type="datetimeFigureOut">
              <a:rPr lang="pt-PT" smtClean="0"/>
              <a:t>02/03/2025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C4AEB0-AB91-AAC5-C8B0-FEED50C14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7D28445-53E1-A6C3-1B6F-FF39FFE56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A6B9-E5C6-E143-976F-99126748EF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219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0" y="177779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Monoceros" panose="02000505000000020004" pitchFamily="2" charset="0"/>
              </a:rPr>
              <a:t>DESENVOLVIMENTO </a:t>
            </a:r>
            <a:br>
              <a:rPr lang="pt-BR" sz="4400" b="1" dirty="0">
                <a:latin typeface="Monoceros" panose="02000505000000020004" pitchFamily="2" charset="0"/>
              </a:rPr>
            </a:br>
            <a:r>
              <a:rPr lang="pt-BR" sz="4400" b="1" dirty="0">
                <a:latin typeface="Monoceros" panose="02000505000000020004" pitchFamily="2" charset="0"/>
              </a:rPr>
              <a:t>PESSOAL E TRABALHABILIDADE</a:t>
            </a: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984918" y="3356709"/>
            <a:ext cx="76720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spc="230" dirty="0">
                <a:solidFill>
                  <a:srgbClr val="51527D"/>
                </a:solidFill>
                <a:latin typeface="Monoceros" panose="02000505000000020004" pitchFamily="2" charset="0"/>
              </a:rPr>
              <a:t>PROF. ALDAY PINHEIRO</a:t>
            </a:r>
          </a:p>
        </p:txBody>
      </p:sp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10AD7744-2859-4B99-0F73-3F2230545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883391" y="354625"/>
            <a:ext cx="9987042" cy="5552981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354625"/>
            <a:ext cx="1608365" cy="800100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2BC190F-86B4-F7BB-936B-3484C413D5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22" y="5907606"/>
            <a:ext cx="4760895" cy="9533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FCA811-270F-798D-A3A1-AEA8091E8601}"/>
              </a:ext>
            </a:extLst>
          </p:cNvPr>
          <p:cNvSpPr txBox="1"/>
          <p:nvPr/>
        </p:nvSpPr>
        <p:spPr>
          <a:xfrm>
            <a:off x="4270911" y="1843950"/>
            <a:ext cx="5008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Vídeos a serem exibidos para os alunos durante as aulas. </a:t>
            </a:r>
          </a:p>
          <a:p>
            <a:endParaRPr lang="pt-BR" sz="4000" b="1" dirty="0">
              <a:solidFill>
                <a:schemeClr val="bg1"/>
              </a:solidFill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72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883391" y="354625"/>
            <a:ext cx="9987042" cy="5552981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3232333" y="2244330"/>
            <a:ext cx="6244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ATIVIDADE DE HOJE</a:t>
            </a:r>
          </a:p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Parte </a:t>
            </a:r>
            <a:r>
              <a:rPr lang="pt-BR" sz="4000" b="1" dirty="0" err="1">
                <a:solidFill>
                  <a:schemeClr val="bg1"/>
                </a:solidFill>
                <a:latin typeface="Monoceros" panose="02000505000000020004" pitchFamily="2" charset="0"/>
              </a:rPr>
              <a:t>I</a:t>
            </a:r>
            <a:endParaRPr lang="pt-BR" sz="4000" b="1" dirty="0">
              <a:solidFill>
                <a:schemeClr val="bg1"/>
              </a:solidFill>
              <a:latin typeface="Monoceros" panose="02000505000000020004" pitchFamily="2" charset="0"/>
            </a:endParaRPr>
          </a:p>
          <a:p>
            <a:endParaRPr lang="pt-BR" sz="4000" b="1" dirty="0">
              <a:solidFill>
                <a:schemeClr val="bg1"/>
              </a:solidFill>
              <a:latin typeface="Monoceros" panose="02000505000000020004" pitchFamily="2" charset="0"/>
            </a:endParaRP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354625"/>
            <a:ext cx="1608365" cy="800100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2BC190F-86B4-F7BB-936B-3484C413D5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22" y="5907606"/>
            <a:ext cx="4760895" cy="9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19125" y="1628240"/>
            <a:ext cx="82754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latin typeface="Monoceros" panose="02000505000000020004" pitchFamily="2" charset="0"/>
              </a:rPr>
              <a:t>Faça um mapa do seu grupo (trio) e identifique:</a:t>
            </a:r>
          </a:p>
          <a:p>
            <a:r>
              <a:rPr lang="pt-BR" sz="2000" dirty="0">
                <a:latin typeface="Monoceros" panose="02000505000000020004" pitchFamily="2" charset="0"/>
              </a:rPr>
              <a:t>- Quais foram os grandes desafios na escola durante a infância?</a:t>
            </a:r>
          </a:p>
          <a:p>
            <a:r>
              <a:rPr lang="pt-BR" sz="2000" dirty="0">
                <a:latin typeface="Monoceros" panose="02000505000000020004" pitchFamily="2" charset="0"/>
              </a:rPr>
              <a:t>- Como esses desafios foram superados?</a:t>
            </a:r>
          </a:p>
          <a:p>
            <a:r>
              <a:rPr lang="pt-BR" sz="2000" dirty="0">
                <a:latin typeface="Monoceros" panose="02000505000000020004" pitchFamily="2" charset="0"/>
              </a:rPr>
              <a:t>- Quais eram os sonhos aos 15 anos de idade? Eles se mantiveram até hoje ou mudaram?</a:t>
            </a:r>
          </a:p>
          <a:p>
            <a:r>
              <a:rPr lang="pt-BR" sz="2000" dirty="0">
                <a:latin typeface="Monoceros" panose="02000505000000020004" pitchFamily="2" charset="0"/>
              </a:rPr>
              <a:t>- Qual a bagagem profissional que cada um do grupo traz? </a:t>
            </a:r>
          </a:p>
          <a:p>
            <a:r>
              <a:rPr lang="pt-BR" sz="2000" dirty="0">
                <a:latin typeface="Monoceros" panose="02000505000000020004" pitchFamily="2" charset="0"/>
              </a:rPr>
              <a:t>- Quais desafios cada um do grupo enfrentou até aqui na vida profissional? Como eles foram superados?</a:t>
            </a:r>
          </a:p>
          <a:p>
            <a:r>
              <a:rPr lang="pt-BR" sz="2200" dirty="0">
                <a:latin typeface="Monoceros" panose="02000505000000020004" pitchFamily="2" charset="0"/>
              </a:rPr>
              <a:t>- Qual o maior sonho ainda não realizado?</a:t>
            </a:r>
          </a:p>
          <a:p>
            <a:r>
              <a:rPr lang="pt-BR" sz="2200" dirty="0">
                <a:latin typeface="Monoceros" panose="02000505000000020004" pitchFamily="2" charset="0"/>
              </a:rPr>
              <a:t>- O que tem feito para realizar esse sonho?</a:t>
            </a:r>
          </a:p>
          <a:p>
            <a:r>
              <a:rPr lang="pt-BR" sz="2200" dirty="0">
                <a:latin typeface="Monoceros" panose="02000505000000020004" pitchFamily="2" charset="0"/>
              </a:rPr>
              <a:t>- Cite um defeito e uma qualidade de cada um do grupo.</a:t>
            </a: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8E3B7E50-793A-C857-0013-A1AA8657F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5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5C56B-6C3D-AB88-92EA-5E0CFA4AE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450F708-C215-C2B2-1A18-C5F8AA17627C}"/>
              </a:ext>
            </a:extLst>
          </p:cNvPr>
          <p:cNvSpPr/>
          <p:nvPr/>
        </p:nvSpPr>
        <p:spPr>
          <a:xfrm>
            <a:off x="1883391" y="354625"/>
            <a:ext cx="9987042" cy="5552981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A959DA2A-5CB2-7661-8A26-D4B692C2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FD3CBEC-6CB8-5F5E-5134-F6B17F449982}"/>
              </a:ext>
            </a:extLst>
          </p:cNvPr>
          <p:cNvSpPr txBox="1"/>
          <p:nvPr/>
        </p:nvSpPr>
        <p:spPr>
          <a:xfrm>
            <a:off x="3232333" y="2244330"/>
            <a:ext cx="6244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ATIVIDADE DE HOJE</a:t>
            </a:r>
          </a:p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Parte II</a:t>
            </a:r>
          </a:p>
          <a:p>
            <a:endParaRPr lang="pt-BR" sz="4000" b="1" dirty="0">
              <a:solidFill>
                <a:schemeClr val="bg1"/>
              </a:solidFill>
              <a:latin typeface="Monoceros" panose="02000505000000020004" pitchFamily="2" charset="0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E97A668D-B2D9-6D49-777E-F92A18A97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04F9CAD-9785-C7ED-9082-8229C3AEB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354625"/>
            <a:ext cx="1608365" cy="800100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0F8AF64-5A34-7ECD-9865-98B7FF5A5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22" y="5907606"/>
            <a:ext cx="4760895" cy="9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3F128-BC90-293C-354B-C7B18DCBC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DC5717D-010B-3D1A-6537-2D8EE2CF4E41}"/>
              </a:ext>
            </a:extLst>
          </p:cNvPr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5EE35C7-97F0-C2A8-F6D7-4772180E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DE4381-129A-1D14-DD1B-F5DA49AFFD17}"/>
              </a:ext>
            </a:extLst>
          </p:cNvPr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D3FCFEB-A4BC-2313-3CAD-B51BE6ADD06F}"/>
              </a:ext>
            </a:extLst>
          </p:cNvPr>
          <p:cNvSpPr txBox="1"/>
          <p:nvPr/>
        </p:nvSpPr>
        <p:spPr>
          <a:xfrm>
            <a:off x="619125" y="1628240"/>
            <a:ext cx="9171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latin typeface="Monoceros" panose="02000505000000020004" pitchFamily="2" charset="0"/>
              </a:rPr>
              <a:t>Entrevista realizada pelo Grupo (trio):</a:t>
            </a:r>
          </a:p>
          <a:p>
            <a:r>
              <a:rPr lang="pt-BR" sz="2000" dirty="0">
                <a:latin typeface="Monoceros" panose="02000505000000020004" pitchFamily="2" charset="0"/>
              </a:rPr>
              <a:t>- Cada um do grupo deverá entrevistar duas pessoas importantes para a sua vida, pessoal e/ou profissional.</a:t>
            </a:r>
          </a:p>
          <a:p>
            <a:r>
              <a:rPr lang="pt-BR" sz="2000" dirty="0">
                <a:latin typeface="Monoceros" panose="02000505000000020004" pitchFamily="2" charset="0"/>
              </a:rPr>
              <a:t>- Deverá identificar e descrever os grandes desafios profissionais enfrentados por essas pessoas. E como elas enfrentaram esses desafios.</a:t>
            </a:r>
          </a:p>
          <a:p>
            <a:r>
              <a:rPr lang="pt-BR" sz="2000" dirty="0">
                <a:latin typeface="Monoceros" panose="02000505000000020004" pitchFamily="2" charset="0"/>
              </a:rPr>
              <a:t>- Quais sonhos essas pessoas realizaram e quais ainda esperam realizar.</a:t>
            </a:r>
            <a:endParaRPr lang="pt-BR" sz="2200" dirty="0">
              <a:latin typeface="Monoceros" panose="02000505000000020004" pitchFamily="2" charset="0"/>
            </a:endParaRPr>
          </a:p>
          <a:p>
            <a:r>
              <a:rPr lang="pt-BR" sz="2200" dirty="0">
                <a:latin typeface="Monoceros" panose="02000505000000020004" pitchFamily="2" charset="0"/>
              </a:rPr>
              <a:t>- Peça um conselho profissional. 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6C665EA1-AF6A-3DA2-A0A5-F28F8F43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BF1E1F0-C63D-8F11-E4AD-46C8504ADA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2AE580FD-1255-B663-41E8-9BCD81F94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36C1-C462-152E-B7DB-1D32212C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050DDB0-01AE-8962-A1D3-4CE9E5C77178}"/>
              </a:ext>
            </a:extLst>
          </p:cNvPr>
          <p:cNvSpPr/>
          <p:nvPr/>
        </p:nvSpPr>
        <p:spPr>
          <a:xfrm>
            <a:off x="1883391" y="354625"/>
            <a:ext cx="9987042" cy="5552981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CE209281-E4DC-F2C9-3868-5E5299DB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EF5C406-1B65-BDFE-8F8E-AB1818183976}"/>
              </a:ext>
            </a:extLst>
          </p:cNvPr>
          <p:cNvSpPr txBox="1"/>
          <p:nvPr/>
        </p:nvSpPr>
        <p:spPr>
          <a:xfrm>
            <a:off x="2430966" y="1439505"/>
            <a:ext cx="7045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PRÓXIMA AULA</a:t>
            </a:r>
          </a:p>
          <a:p>
            <a:endParaRPr lang="pt-BR" sz="4000" b="1" dirty="0">
              <a:solidFill>
                <a:schemeClr val="bg1"/>
              </a:solidFill>
              <a:latin typeface="Monoceros" panose="02000505000000020004" pitchFamily="2" charset="0"/>
            </a:endParaRPr>
          </a:p>
          <a:p>
            <a:r>
              <a:rPr lang="pt-BR" sz="4000" b="1" dirty="0">
                <a:solidFill>
                  <a:schemeClr val="bg1"/>
                </a:solidFill>
                <a:latin typeface="Monoceros" panose="02000505000000020004" pitchFamily="2" charset="0"/>
              </a:rPr>
              <a:t>Debate sobre desenvolvimento pessoal e trabalhabilidade a partir das respostas dos grupos.</a:t>
            </a:r>
          </a:p>
          <a:p>
            <a:endParaRPr lang="pt-BR" sz="4000" b="1" dirty="0">
              <a:solidFill>
                <a:schemeClr val="bg1"/>
              </a:solidFill>
              <a:latin typeface="Monoceros" panose="02000505000000020004" pitchFamily="2" charset="0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7282A78C-2B19-E332-9657-7B3E41788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0A9517D8-E462-A7F4-3681-9560A2A86C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354625"/>
            <a:ext cx="1608365" cy="800100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8E3DF9B-5E0E-B242-0D9D-AFFD529B39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22" y="5907606"/>
            <a:ext cx="4760895" cy="9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84AD-6752-CD00-1136-D73AA7BDA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BCA7AA-C5D4-FE23-D76C-43178AD1AB64}"/>
              </a:ext>
            </a:extLst>
          </p:cNvPr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B5BEF68-9AC9-F65B-90FD-4ADCE6B321BF}"/>
              </a:ext>
            </a:extLst>
          </p:cNvPr>
          <p:cNvSpPr txBox="1"/>
          <p:nvPr/>
        </p:nvSpPr>
        <p:spPr>
          <a:xfrm>
            <a:off x="1027479" y="2520637"/>
            <a:ext cx="4146688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4500" b="1" dirty="0">
                <a:solidFill>
                  <a:srgbClr val="51527D"/>
                </a:solidFill>
                <a:latin typeface="Monoceros" panose="02000505000000020004" pitchFamily="2" charset="0"/>
              </a:rPr>
              <a:t>CÁSULA </a:t>
            </a:r>
            <a:br>
              <a:rPr lang="pt-BR" sz="4500" b="1" dirty="0">
                <a:solidFill>
                  <a:srgbClr val="51527D"/>
                </a:solidFill>
                <a:latin typeface="Monoceros" panose="02000505000000020004" pitchFamily="2" charset="0"/>
              </a:rPr>
            </a:br>
            <a:r>
              <a:rPr lang="pt-BR" sz="4500" b="1" dirty="0">
                <a:solidFill>
                  <a:srgbClr val="51527D"/>
                </a:solidFill>
                <a:latin typeface="Monoceros" panose="02000505000000020004" pitchFamily="2" charset="0"/>
              </a:rPr>
              <a:t>DO TEMPO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29A1755-1D0D-D2C3-7CD1-3A3FE9999F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CBCEAFD-7F82-826E-BFDE-460D4264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6EB7BBF-33DB-2D15-EB3F-E7939A1D3826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pic>
        <p:nvPicPr>
          <p:cNvPr id="6" name="Imagem 5" descr="Uma imagem com pessoa, vestuário, ferramenta, luva&#10;&#10;Descrição gerada automaticamente">
            <a:extLst>
              <a:ext uri="{FF2B5EF4-FFF2-40B4-BE49-F238E27FC236}">
                <a16:creationId xmlns:a16="http://schemas.microsoft.com/office/drawing/2014/main" id="{CF0254C2-C33E-73F2-B454-B1A05E05F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865351"/>
            <a:ext cx="6807200" cy="4787900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DBD56E8C-6B8D-8C01-084A-DA2DAB7E3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5AD48-B711-08B4-04AE-6628158D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E7D2A02-E448-F5B9-3537-9966E6CB71E4}"/>
              </a:ext>
            </a:extLst>
          </p:cNvPr>
          <p:cNvSpPr/>
          <p:nvPr/>
        </p:nvSpPr>
        <p:spPr>
          <a:xfrm>
            <a:off x="1883391" y="354625"/>
            <a:ext cx="9987042" cy="5552981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A63FA38D-28E4-5232-D219-D40F414A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AB3CBD6-74CA-EE71-D3E2-DFD58501C6BA}"/>
              </a:ext>
            </a:extLst>
          </p:cNvPr>
          <p:cNvSpPr txBox="1"/>
          <p:nvPr/>
        </p:nvSpPr>
        <p:spPr>
          <a:xfrm>
            <a:off x="2196790" y="670071"/>
            <a:ext cx="72797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oceros" panose="02000505000000020004" pitchFamily="2" charset="0"/>
              </a:rPr>
              <a:t>Escreva uma carta para você no futuro</a:t>
            </a:r>
            <a: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  <a:t>, </a:t>
            </a:r>
            <a:b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</a:br>
            <a: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  <a:t>sobre:</a:t>
            </a:r>
            <a:b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</a:b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- Quem é você hoje e quais seus sonhos?</a:t>
            </a:r>
            <a:b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</a:b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- Onde você quer chegar? </a:t>
            </a:r>
            <a:b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</a:b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- Como você imagina que será este primeiro semestre de aula?</a:t>
            </a:r>
          </a:p>
          <a:p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- Quais seus medos e anseios?</a:t>
            </a:r>
          </a:p>
          <a:p>
            <a:endParaRPr lang="pt-BR" sz="2000" b="1" dirty="0">
              <a:solidFill>
                <a:schemeClr val="bg1"/>
              </a:solidFill>
              <a:latin typeface="Monoceros" panose="02000505000000020004" pitchFamily="2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  <a:t>A carta deverá ser dobrada em três partes. E do lado de fora, deverá conter seu nome completo e a data do dia. </a:t>
            </a:r>
          </a:p>
          <a:p>
            <a:endParaRPr lang="pt-BR" sz="2000" b="1" dirty="0">
              <a:solidFill>
                <a:schemeClr val="bg1"/>
              </a:solidFill>
              <a:latin typeface="Monoceros" panose="02000505000000020004" pitchFamily="2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  <a:t>Entregue a carta ao professor ou à professora, o(a) qual a colocará em um envelope que será lacrado e assinado por todos do lado de fora. </a:t>
            </a:r>
          </a:p>
          <a:p>
            <a:endParaRPr lang="pt-BR" sz="2000" b="1" dirty="0">
              <a:solidFill>
                <a:schemeClr val="bg1"/>
              </a:solidFill>
              <a:latin typeface="Monoceros" panose="02000505000000020004" pitchFamily="2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  <a:t>O envelope será aberto na última aula local, no dia 28/05, antes da palestra do Prof. </a:t>
            </a:r>
            <a:r>
              <a:rPr lang="pt-BR" sz="2000" b="1" dirty="0" err="1">
                <a:solidFill>
                  <a:schemeClr val="bg1"/>
                </a:solidFill>
                <a:latin typeface="Monoceros" panose="02000505000000020004" pitchFamily="2" charset="0"/>
              </a:rPr>
              <a:t>Janguiê</a:t>
            </a:r>
            <a: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  <a:t>. 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84F2D150-6B44-6498-0EB2-6819BA188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D84792D-7FAA-342E-97DB-0F6477383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354625"/>
            <a:ext cx="1608365" cy="800100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60458D2-B2AA-5A36-7E7D-634494B7B0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22" y="5907606"/>
            <a:ext cx="4760895" cy="9533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E28F921-696C-D12C-6604-0DBC9E74F76C}"/>
              </a:ext>
            </a:extLst>
          </p:cNvPr>
          <p:cNvSpPr txBox="1"/>
          <p:nvPr/>
        </p:nvSpPr>
        <p:spPr>
          <a:xfrm>
            <a:off x="7013864" y="5463665"/>
            <a:ext cx="4623954" cy="1200329"/>
          </a:xfrm>
          <a:prstGeom prst="rect">
            <a:avLst/>
          </a:prstGeom>
          <a:solidFill>
            <a:schemeClr val="bg1"/>
          </a:solidFill>
          <a:ln>
            <a:solidFill>
              <a:srgbClr val="4D4D72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Para quem tiver DPT 100% online, o(a) professor(a) local deverá criar um formulário eletrônico para cada estudante preencher em substituição à carta.</a:t>
            </a:r>
          </a:p>
        </p:txBody>
      </p:sp>
    </p:spTree>
    <p:extLst>
      <p:ext uri="{BB962C8B-B14F-4D97-AF65-F5344CB8AC3E}">
        <p14:creationId xmlns:p14="http://schemas.microsoft.com/office/powerpoint/2010/main" val="74351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5AD48-B711-08B4-04AE-6628158D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E7D2A02-E448-F5B9-3537-9966E6CB71E4}"/>
              </a:ext>
            </a:extLst>
          </p:cNvPr>
          <p:cNvSpPr/>
          <p:nvPr/>
        </p:nvSpPr>
        <p:spPr>
          <a:xfrm>
            <a:off x="1883391" y="354625"/>
            <a:ext cx="9987042" cy="5552981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A63FA38D-28E4-5232-D219-D40F414A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AB3CBD6-74CA-EE71-D3E2-DFD58501C6BA}"/>
              </a:ext>
            </a:extLst>
          </p:cNvPr>
          <p:cNvSpPr txBox="1"/>
          <p:nvPr/>
        </p:nvSpPr>
        <p:spPr>
          <a:xfrm>
            <a:off x="2196790" y="1154725"/>
            <a:ext cx="66238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oceros" panose="02000505000000020004" pitchFamily="2" charset="0"/>
              </a:rPr>
              <a:t>Sistemática de Avaliaç</a:t>
            </a:r>
            <a: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  <a:t>ão</a:t>
            </a:r>
            <a:b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</a:b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Nota 1: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Aulas 1 a 2: Atividade desenvolvida em sala de aula – até 4 pontos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Aula 3 a 7: </a:t>
            </a:r>
            <a:r>
              <a:rPr lang="pt-BR" sz="2000" dirty="0" err="1">
                <a:solidFill>
                  <a:schemeClr val="bg1"/>
                </a:solidFill>
                <a:latin typeface="Monoceros" panose="02000505000000020004" pitchFamily="2" charset="0"/>
              </a:rPr>
              <a:t>Quizzes</a:t>
            </a: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 sobre as palestras – até 6 pontos</a:t>
            </a:r>
          </a:p>
          <a:p>
            <a:endParaRPr lang="pt-BR" sz="2000" dirty="0">
              <a:solidFill>
                <a:schemeClr val="bg1"/>
              </a:solidFill>
              <a:latin typeface="Monoceros" panose="02000505000000020004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Nota 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Aulas 8 a 12: </a:t>
            </a:r>
            <a:r>
              <a:rPr lang="pt-BR" sz="2000" dirty="0" err="1">
                <a:solidFill>
                  <a:schemeClr val="bg1"/>
                </a:solidFill>
                <a:latin typeface="Monoceros" panose="02000505000000020004" pitchFamily="2" charset="0"/>
              </a:rPr>
              <a:t>Quizzes</a:t>
            </a: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 sobre as palestras – até 4 pontos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Monoceros" panose="02000505000000020004" pitchFamily="2" charset="0"/>
              </a:rPr>
              <a:t>ExpoDPT</a:t>
            </a: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: Organização e Relatório do Evento – até 6 pontos</a:t>
            </a:r>
          </a:p>
          <a:p>
            <a:endParaRPr lang="pt-BR" sz="2000" dirty="0">
              <a:solidFill>
                <a:schemeClr val="bg1"/>
              </a:solidFill>
              <a:latin typeface="Monoceros" panose="02000505000000020004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Segunda Chamada e Final: Nota do </a:t>
            </a:r>
            <a:r>
              <a:rPr lang="pt-BR" sz="2000" dirty="0" err="1">
                <a:solidFill>
                  <a:schemeClr val="bg1"/>
                </a:solidFill>
                <a:latin typeface="Monoceros" panose="02000505000000020004" pitchFamily="2" charset="0"/>
              </a:rPr>
              <a:t>ExpoDPT</a:t>
            </a: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 e a realização de todos os </a:t>
            </a:r>
            <a:r>
              <a:rPr lang="pt-BR" sz="2000" dirty="0" err="1">
                <a:solidFill>
                  <a:schemeClr val="bg1"/>
                </a:solidFill>
                <a:latin typeface="Monoceros" panose="02000505000000020004" pitchFamily="2" charset="0"/>
              </a:rPr>
              <a:t>quizzes</a:t>
            </a:r>
            <a:r>
              <a:rPr lang="pt-BR" sz="2000" dirty="0">
                <a:solidFill>
                  <a:schemeClr val="bg1"/>
                </a:solidFill>
                <a:latin typeface="Monoceros" panose="02000505000000020004" pitchFamily="2" charset="0"/>
              </a:rPr>
              <a:t>.</a:t>
            </a:r>
            <a:r>
              <a:rPr lang="pt-BR" sz="2000" b="1" dirty="0">
                <a:solidFill>
                  <a:schemeClr val="bg1"/>
                </a:solidFill>
                <a:latin typeface="Monoceros" panose="02000505000000020004" pitchFamily="2" charset="0"/>
              </a:rPr>
              <a:t> </a:t>
            </a:r>
          </a:p>
          <a:p>
            <a:endParaRPr lang="pt-BR" sz="2000" b="1" dirty="0">
              <a:solidFill>
                <a:schemeClr val="bg1"/>
              </a:solidFill>
              <a:latin typeface="Monoceros" panose="02000505000000020004" pitchFamily="2" charset="0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84F2D150-6B44-6498-0EB2-6819BA188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D84792D-7FAA-342E-97DB-0F6477383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354625"/>
            <a:ext cx="1608365" cy="800100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60458D2-B2AA-5A36-7E7D-634494B7B0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22" y="5907606"/>
            <a:ext cx="4760895" cy="9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428626" y="354625"/>
            <a:ext cx="11441807" cy="6160052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067" y="-343498"/>
            <a:ext cx="3290559" cy="2881981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2D4C36A-E146-687D-2627-373ACE9F6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49" y="604631"/>
            <a:ext cx="2724150" cy="4038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CD88404-3E20-93F6-0BE2-5A63D63F8D3D}"/>
              </a:ext>
            </a:extLst>
          </p:cNvPr>
          <p:cNvSpPr txBox="1"/>
          <p:nvPr/>
        </p:nvSpPr>
        <p:spPr>
          <a:xfrm>
            <a:off x="7637403" y="3429000"/>
            <a:ext cx="287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oceros" panose="02000505000000020004" pitchFamily="2" charset="0"/>
              </a:rPr>
              <a:t>OBRIGADO!</a:t>
            </a:r>
          </a:p>
        </p:txBody>
      </p:sp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6138E5A7-2554-BD1F-A26B-37B02D4C4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74" y="4482091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8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347976"/>
            <a:ext cx="11740498" cy="5973512"/>
          </a:xfrm>
          <a:prstGeom prst="rect">
            <a:avLst/>
          </a:prstGeom>
          <a:solidFill>
            <a:schemeClr val="bg1">
              <a:lumMod val="95000"/>
              <a:alpha val="32000"/>
            </a:schemeClr>
          </a:solidFill>
          <a:ln>
            <a:noFill/>
          </a:ln>
          <a:effectLst>
            <a:outerShdw blurRad="241300" dist="114300" dir="30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7059" y="-1321586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9058275" y="6515107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1151"/>
            <a:ext cx="1927052" cy="95863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6038065" y="2008476"/>
            <a:ext cx="3307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spc="230" dirty="0">
                <a:solidFill>
                  <a:srgbClr val="51527D"/>
                </a:solidFill>
                <a:latin typeface="Monoceros" panose="02000505000000020004" pitchFamily="2" charset="0"/>
              </a:rPr>
              <a:t>SETOR DE MARKETING</a:t>
            </a:r>
          </a:p>
          <a:p>
            <a:r>
              <a:rPr lang="pt-BR" sz="750" spc="230" dirty="0">
                <a:solidFill>
                  <a:srgbClr val="51527D"/>
                </a:solidFill>
                <a:latin typeface="Monoceros" panose="02000505000000020004" pitchFamily="2" charset="0"/>
              </a:rPr>
              <a:t>GRUPO SER EDUCACIONAL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038065" y="2971781"/>
            <a:ext cx="5202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Monoceros" panose="02000505000000020004" pitchFamily="2" charset="0"/>
              </a:rPr>
              <a:t>JOSE ALDAY PINHEIRO ALVES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038065" y="3481486"/>
            <a:ext cx="2882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spc="250" dirty="0">
                <a:latin typeface="Monoceros" panose="02000505000000020004" pitchFamily="2" charset="0"/>
              </a:rPr>
              <a:t>MESTRE EM DESIGN</a:t>
            </a: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21488"/>
            <a:ext cx="590550" cy="536512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6127314" y="1948418"/>
            <a:ext cx="1905717" cy="0"/>
          </a:xfrm>
          <a:prstGeom prst="line">
            <a:avLst/>
          </a:prstGeom>
          <a:ln>
            <a:solidFill>
              <a:srgbClr val="4F517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6057115" y="2777759"/>
            <a:ext cx="330746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dirty="0">
                <a:solidFill>
                  <a:srgbClr val="51527D"/>
                </a:solidFill>
                <a:latin typeface="Monoceros" panose="02000505000000020004" pitchFamily="2" charset="0"/>
              </a:rPr>
              <a:t>PROFESSOR:</a:t>
            </a:r>
          </a:p>
        </p:txBody>
      </p:sp>
      <p:pic>
        <p:nvPicPr>
          <p:cNvPr id="6" name="Imagem 5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D3CCB2CB-5DF4-88AD-A7C9-F4060DD9E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2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3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291576"/>
            <a:ext cx="9088072" cy="571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291575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249790" y="653983"/>
            <a:ext cx="553402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SISTEMA EDUCACIONAL UBÍQUA</a:t>
            </a:r>
          </a:p>
          <a:p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ceros" panose="02000505000000020004" pitchFamily="2" charset="0"/>
              </a:rPr>
              <a:t>PROGRAMA NAVEGA</a:t>
            </a:r>
          </a:p>
          <a:p>
            <a:r>
              <a:rPr lang="pt-BR" sz="2000" b="1" dirty="0">
                <a:latin typeface="Monoceros" panose="02000505000000020004" pitchFamily="2" charset="0"/>
              </a:rPr>
              <a:t>Desenvolvimento Pessoal e Trabalhabilidade</a:t>
            </a:r>
          </a:p>
          <a:p>
            <a:endParaRPr lang="pt-BR" sz="2400" b="1" dirty="0">
              <a:latin typeface="Monoceros" panose="02000505000000020004" pitchFamily="2" charset="0"/>
            </a:endParaRPr>
          </a:p>
        </p:txBody>
      </p:sp>
      <p:pic>
        <p:nvPicPr>
          <p:cNvPr id="11266" name="Picture 2" descr="two person smiling during day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0" r="5988"/>
          <a:stretch/>
        </p:blipFill>
        <p:spPr bwMode="auto">
          <a:xfrm>
            <a:off x="6640340" y="862437"/>
            <a:ext cx="5534024" cy="4576978"/>
          </a:xfrm>
          <a:prstGeom prst="rect">
            <a:avLst/>
          </a:prstGeom>
          <a:noFill/>
          <a:effectLst>
            <a:outerShdw blurRad="685800" dist="127000" dir="2640000" sx="103000" sy="103000" algn="ctr" rotWithShape="0">
              <a:srgbClr val="000000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417055" y="1883625"/>
            <a:ext cx="3307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spc="230" dirty="0">
                <a:solidFill>
                  <a:srgbClr val="51527D"/>
                </a:solidFill>
                <a:latin typeface="Monoceros" panose="02000505000000020004" pitchFamily="2" charset="0"/>
              </a:rPr>
              <a:t>TEMAS CENTRAIS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16567" y="2221901"/>
            <a:ext cx="5267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highlight>
                  <a:srgbClr val="FFFF00"/>
                </a:highlight>
                <a:latin typeface="Monoceros" panose="02000505000000020004" pitchFamily="2" charset="0"/>
              </a:rPr>
              <a:t>Desenvolvimento Pessoal e Trabalhabilidade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Vida Pessoal e Carreira Profissional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Mente Vencedora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Networking e </a:t>
            </a:r>
            <a:r>
              <a:rPr lang="pt-BR" sz="1600" dirty="0" err="1">
                <a:solidFill>
                  <a:srgbClr val="51527D"/>
                </a:solidFill>
                <a:latin typeface="Monoceros" panose="02000505000000020004" pitchFamily="2" charset="0"/>
              </a:rPr>
              <a:t>Netweaving</a:t>
            </a:r>
            <a:endParaRPr lang="pt-BR" sz="1600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Educação financeira de resultado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Resiliência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Mentalidade/Atitude Ágil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Carreira sem Sofrer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Além do Diploma: Como as Soft Skills Transformam Estudantes em Profissionais Valorizados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Posicionamento único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Marca pessoal 2.0: posicionando-se estrategicamente na era digital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1527D"/>
                </a:solidFill>
                <a:latin typeface="Monoceros" panose="02000505000000020004" pitchFamily="2" charset="0"/>
              </a:rPr>
              <a:t>A jornada de um líder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51527D"/>
                </a:solidFill>
                <a:latin typeface="Monoceros" panose="02000505000000020004" pitchFamily="2" charset="0"/>
              </a:rPr>
              <a:t>Neuroconexões</a:t>
            </a:r>
            <a:endParaRPr lang="pt-BR" sz="1600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25B34318-8FD5-4884-2D6A-C6199302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213007" y="85845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170FDA55-EE8F-756C-B8E1-8183C0944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  <p:pic>
        <p:nvPicPr>
          <p:cNvPr id="7" name="Imagem 6" descr="Uma imagem com texto, número, Tipo de letra, Paralelo&#10;&#10;Os conteúdos gerados por IA poderão estar incorretos.">
            <a:extLst>
              <a:ext uri="{FF2B5EF4-FFF2-40B4-BE49-F238E27FC236}">
                <a16:creationId xmlns:a16="http://schemas.microsoft.com/office/drawing/2014/main" id="{CD8962C3-441F-DD7B-8343-702CE3E5B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505" y="1430869"/>
            <a:ext cx="8084766" cy="40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40739" y="2388368"/>
            <a:ext cx="3834149" cy="178510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5500" b="1" dirty="0">
                <a:solidFill>
                  <a:srgbClr val="51527D"/>
                </a:solidFill>
                <a:latin typeface="Monoceros" panose="02000505000000020004" pitchFamily="2" charset="0"/>
              </a:rPr>
              <a:t>A MINHA HISTÓRIA...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pic>
        <p:nvPicPr>
          <p:cNvPr id="7" name="Imagem 6" descr="Uma imagem com Consumíveis de escritório, livro, caixa, Produto em papel&#10;&#10;Descrição gerada automaticamente">
            <a:extLst>
              <a:ext uri="{FF2B5EF4-FFF2-40B4-BE49-F238E27FC236}">
                <a16:creationId xmlns:a16="http://schemas.microsoft.com/office/drawing/2014/main" id="{DCC37DD9-0FC2-83E6-F5C7-443F34A37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186" y="922529"/>
            <a:ext cx="6710813" cy="4479824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B3488C47-0BCD-C2FC-DB8E-FD93A81A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40739" y="2397952"/>
            <a:ext cx="4499370" cy="178510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5500" b="1" dirty="0">
                <a:solidFill>
                  <a:srgbClr val="51527D"/>
                </a:solidFill>
                <a:latin typeface="Monoceros" panose="02000505000000020004" pitchFamily="2" charset="0"/>
              </a:rPr>
              <a:t>A SUA HISTÓRIA...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pic>
        <p:nvPicPr>
          <p:cNvPr id="7" name="Imagem 6" descr="Uma imagem com máquina de escrever, Equipamento de escritório, Consumíveis de escritório, interior&#10;&#10;Descrição gerada automaticamente">
            <a:extLst>
              <a:ext uri="{FF2B5EF4-FFF2-40B4-BE49-F238E27FC236}">
                <a16:creationId xmlns:a16="http://schemas.microsoft.com/office/drawing/2014/main" id="{31B99D6D-6EC1-A7F3-C701-7692A2AB28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90" b="23415"/>
          <a:stretch/>
        </p:blipFill>
        <p:spPr>
          <a:xfrm>
            <a:off x="6517271" y="916953"/>
            <a:ext cx="5674730" cy="4627194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EEB5705B-22CA-DBCC-46FD-AFC1FB0E5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3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21802" y="1725997"/>
            <a:ext cx="80444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Monoceros" panose="02000505000000020004" pitchFamily="2" charset="0"/>
              </a:rPr>
              <a:t>Qual a importância da disciplina para o desenvolvimento da carreira profissional?</a:t>
            </a:r>
          </a:p>
          <a:p>
            <a:endParaRPr lang="pt-BR" sz="3200" b="1" dirty="0">
              <a:latin typeface="Monoceros" panose="02000505000000020004" pitchFamily="2" charset="0"/>
            </a:endParaRPr>
          </a:p>
          <a:p>
            <a:r>
              <a:rPr lang="pt-BR" sz="3200" b="1" dirty="0">
                <a:latin typeface="Monoceros" panose="02000505000000020004" pitchFamily="2" charset="0"/>
              </a:rPr>
              <a:t>Qual o seu objetivo com o curso? </a:t>
            </a:r>
            <a:br>
              <a:rPr lang="pt-BR" sz="2500" b="1" dirty="0">
                <a:latin typeface="Monoceros" panose="02000505000000020004" pitchFamily="2" charset="0"/>
              </a:rPr>
            </a:br>
            <a:r>
              <a:rPr lang="pt-BR" sz="2500" b="1" dirty="0">
                <a:latin typeface="Monoceros" panose="02000505000000020004" pitchFamily="2" charset="0"/>
              </a:rPr>
              <a:t>- Ser um(a) profissional de sucesso em grandes empresas?</a:t>
            </a:r>
            <a:br>
              <a:rPr lang="pt-BR" sz="2500" b="1" dirty="0">
                <a:latin typeface="Monoceros" panose="02000505000000020004" pitchFamily="2" charset="0"/>
              </a:rPr>
            </a:br>
            <a:r>
              <a:rPr lang="pt-BR" sz="2500" b="1" dirty="0">
                <a:latin typeface="Monoceros" panose="02000505000000020004" pitchFamily="2" charset="0"/>
              </a:rPr>
              <a:t>- Atuar no serviço público?</a:t>
            </a:r>
          </a:p>
          <a:p>
            <a:r>
              <a:rPr lang="pt-BR" sz="2500" b="1" dirty="0">
                <a:latin typeface="Monoceros" panose="02000505000000020004" pitchFamily="2" charset="0"/>
              </a:rPr>
              <a:t>- Abrir o próprio negócio?</a:t>
            </a:r>
          </a:p>
          <a:p>
            <a:endParaRPr lang="pt-BR" sz="2500" b="1" dirty="0">
              <a:latin typeface="Monoceros" panose="02000505000000020004" pitchFamily="2" charset="0"/>
            </a:endParaRPr>
          </a:p>
          <a:p>
            <a:r>
              <a:rPr lang="pt-BR" sz="2800" b="1" dirty="0">
                <a:latin typeface="Monoceros" panose="02000505000000020004" pitchFamily="2" charset="0"/>
              </a:rPr>
              <a:t>O que é sucesso para você?</a:t>
            </a:r>
            <a:endParaRPr lang="pt-BR" sz="2500" b="1" dirty="0">
              <a:latin typeface="Monoceros" panose="02000505000000020004" pitchFamily="2" charset="0"/>
            </a:endParaRP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84CA779E-9B88-1FA7-ECCB-7CC862E2B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27478" y="2204773"/>
            <a:ext cx="5411247" cy="21698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4500" b="1" dirty="0">
                <a:solidFill>
                  <a:srgbClr val="51527D"/>
                </a:solidFill>
                <a:latin typeface="Monoceros" panose="02000505000000020004" pitchFamily="2" charset="0"/>
              </a:rPr>
              <a:t>VOCÊ CONHECE </a:t>
            </a:r>
            <a:br>
              <a:rPr lang="pt-BR" sz="4500" b="1" dirty="0">
                <a:solidFill>
                  <a:srgbClr val="51527D"/>
                </a:solidFill>
                <a:latin typeface="Monoceros" panose="02000505000000020004" pitchFamily="2" charset="0"/>
              </a:rPr>
            </a:br>
            <a:r>
              <a:rPr lang="pt-BR" sz="4500" b="1" dirty="0">
                <a:solidFill>
                  <a:srgbClr val="51527D"/>
                </a:solidFill>
                <a:latin typeface="Monoceros" panose="02000505000000020004" pitchFamily="2" charset="0"/>
              </a:rPr>
              <a:t>O NÚCLEO DE TRABALHABILIDADE?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pic>
        <p:nvPicPr>
          <p:cNvPr id="8" name="Imagem 7" descr="Uma imagem com interior, pessoa, vestuário, homem&#10;&#10;Descrição gerada automaticamente">
            <a:extLst>
              <a:ext uri="{FF2B5EF4-FFF2-40B4-BE49-F238E27FC236}">
                <a16:creationId xmlns:a16="http://schemas.microsoft.com/office/drawing/2014/main" id="{4C36E5C6-7EF2-C156-0A90-28FAE5613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70" y="1401698"/>
            <a:ext cx="5663961" cy="3775974"/>
          </a:xfrm>
          <a:prstGeom prst="rect">
            <a:avLst/>
          </a:prstGeom>
        </p:spPr>
      </p:pic>
      <p:pic>
        <p:nvPicPr>
          <p:cNvPr id="5" name="Imagem 4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98B16E07-CE2F-EB62-F5F5-8AAF73062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CFD50-601C-8D33-B052-4FB236533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8D5E1AF5-4841-F935-DA32-277421BE63C8}"/>
              </a:ext>
            </a:extLst>
          </p:cNvPr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0E26303A-BFD4-D2E2-671B-BF42EC5B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BC0E9D-D5D9-DF12-2A05-50B72253C493}"/>
              </a:ext>
            </a:extLst>
          </p:cNvPr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DATA: 19/02/2025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513F416-6570-EABE-438F-767E9B46DB7E}"/>
              </a:ext>
            </a:extLst>
          </p:cNvPr>
          <p:cNvSpPr txBox="1"/>
          <p:nvPr/>
        </p:nvSpPr>
        <p:spPr>
          <a:xfrm>
            <a:off x="619125" y="1543525"/>
            <a:ext cx="4448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000" dirty="0">
                <a:latin typeface="+mj-lt"/>
              </a:rPr>
              <a:t>O núcleo de trabalhabilidade do Grupo SER Educacional é um espaço dedicado ao desenvolvimento de habilidades e competências dos estudantes, visando prepará-los para o mercado de trabalho.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48DED062-D41D-9D96-B03D-6D2A9376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B046ECE-108D-30BA-B14A-4801F0062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3" name="Imagem 2" descr="Uma imagem com captura de ecrã, arte&#10;&#10;Descrição gerada automaticamente">
            <a:extLst>
              <a:ext uri="{FF2B5EF4-FFF2-40B4-BE49-F238E27FC236}">
                <a16:creationId xmlns:a16="http://schemas.microsoft.com/office/drawing/2014/main" id="{C4263F64-3749-2CC9-5A83-094952FBB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45" y="5961537"/>
            <a:ext cx="3695699" cy="822292"/>
          </a:xfrm>
          <a:prstGeom prst="rect">
            <a:avLst/>
          </a:prstGeom>
        </p:spPr>
      </p:pic>
      <p:pic>
        <p:nvPicPr>
          <p:cNvPr id="5" name="Imagem 4" descr="Uma imagem com texto, vestuário, Cara humana, captura de ecrã&#10;&#10;Os conteúdos gerados por IA poderão estar incorretos.">
            <a:extLst>
              <a:ext uri="{FF2B5EF4-FFF2-40B4-BE49-F238E27FC236}">
                <a16:creationId xmlns:a16="http://schemas.microsoft.com/office/drawing/2014/main" id="{05BB1F63-35F3-E0B1-300B-54E0224F3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6" y="-971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9942C407B8404CBC66BE2EF104DE0B" ma:contentTypeVersion="4" ma:contentTypeDescription="Create a new document." ma:contentTypeScope="" ma:versionID="1a003659c15fce9ac3501c3ffa395a90">
  <xsd:schema xmlns:xsd="http://www.w3.org/2001/XMLSchema" xmlns:xs="http://www.w3.org/2001/XMLSchema" xmlns:p="http://schemas.microsoft.com/office/2006/metadata/properties" xmlns:ns2="c2154cb0-fe3a-48d3-a3c5-5e65a4f0f05f" targetNamespace="http://schemas.microsoft.com/office/2006/metadata/properties" ma:root="true" ma:fieldsID="a49a2ece0428054fcef95295fafa020f" ns2:_="">
    <xsd:import namespace="c2154cb0-fe3a-48d3-a3c5-5e65a4f0f0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54cb0-fe3a-48d3-a3c5-5e65a4f0f0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78E7B6-909C-4B20-BD34-36D45FAC5F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6C5477-316D-4127-BCB0-99CB7A61423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F99DCEA-DFED-4535-B2EA-95B8B549B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154cb0-fe3a-48d3-a3c5-5e65a4f0f0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684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ERNANDES RODRIGUES DO NASCIMENTO</dc:creator>
  <cp:lastModifiedBy>Jose Alday Pinheiro Alves</cp:lastModifiedBy>
  <cp:revision>27</cp:revision>
  <cp:lastPrinted>2024-02-15T20:40:06Z</cp:lastPrinted>
  <dcterms:created xsi:type="dcterms:W3CDTF">2023-06-20T08:27:49Z</dcterms:created>
  <dcterms:modified xsi:type="dcterms:W3CDTF">2025-03-02T21:34:23Z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0x010100589942C407B8404CBC66BE2EF104DE0B</vt:lpwstr>
  </property>
</Properties>
</file>